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4"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8288000" cy="10287000"/>
  <p:notesSz cx="6858000" cy="9144000"/>
  <p:embeddedFontLst>
    <p:embeddedFont>
      <p:font typeface="Angsana New" panose="02020603050405020304" pitchFamily="18" charset="-34"/>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Canva Sans" panose="020B0604020202020204" charset="0"/>
      <p:regular r:id="rId29"/>
    </p:embeddedFont>
    <p:embeddedFont>
      <p:font typeface="Canva Sans Bold" panose="020B0604020202020204" charset="0"/>
      <p:regular r:id="rId30"/>
    </p:embeddedFont>
    <p:embeddedFont>
      <p:font typeface="Now"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rot="2342060">
            <a:off x="5481480" y="2788375"/>
            <a:ext cx="7325040" cy="6299535"/>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921756" y="2537357"/>
            <a:ext cx="10444488" cy="4261808"/>
          </a:xfrm>
          <a:prstGeom prst="rect">
            <a:avLst/>
          </a:prstGeom>
        </p:spPr>
        <p:txBody>
          <a:bodyPr lIns="0" tIns="0" rIns="0" bIns="0" rtlCol="0" anchor="t">
            <a:spAutoFit/>
          </a:bodyPr>
          <a:lstStyle/>
          <a:p>
            <a:pPr algn="ctr">
              <a:lnSpc>
                <a:spcPts val="16506"/>
              </a:lnSpc>
            </a:pPr>
            <a:r>
              <a:rPr lang="en-US" sz="16506" dirty="0">
                <a:solidFill>
                  <a:srgbClr val="FFFFFF"/>
                </a:solidFill>
                <a:latin typeface="Bryndan Write Bold"/>
              </a:rPr>
              <a:t>Real-time ESLR</a:t>
            </a:r>
          </a:p>
        </p:txBody>
      </p:sp>
      <p:sp>
        <p:nvSpPr>
          <p:cNvPr id="5" name="Freeform 5"/>
          <p:cNvSpPr/>
          <p:nvPr/>
        </p:nvSpPr>
        <p:spPr>
          <a:xfrm rot="1097523">
            <a:off x="11156873" y="1560993"/>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rot="-1559470">
            <a:off x="2930373" y="2435234"/>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009680" y="5368715"/>
            <a:ext cx="11803569" cy="1675815"/>
          </a:xfrm>
          <a:custGeom>
            <a:avLst/>
            <a:gdLst/>
            <a:ahLst/>
            <a:cxnLst/>
            <a:rect l="l" t="t" r="r" b="b"/>
            <a:pathLst>
              <a:path w="11803569" h="1675815">
                <a:moveTo>
                  <a:pt x="0" y="0"/>
                </a:moveTo>
                <a:lnTo>
                  <a:pt x="11803569" y="0"/>
                </a:lnTo>
                <a:lnTo>
                  <a:pt x="11803569" y="1675815"/>
                </a:lnTo>
                <a:lnTo>
                  <a:pt x="0" y="1675815"/>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285174" y="2215578"/>
            <a:ext cx="15717653" cy="962660"/>
          </a:xfrm>
          <a:prstGeom prst="rect">
            <a:avLst/>
          </a:prstGeom>
        </p:spPr>
        <p:txBody>
          <a:bodyPr lIns="0" tIns="0" rIns="0" bIns="0" rtlCol="0" anchor="t">
            <a:spAutoFit/>
          </a:bodyPr>
          <a:lstStyle/>
          <a:p>
            <a:pPr algn="ctr">
              <a:lnSpc>
                <a:spcPts val="7839"/>
              </a:lnSpc>
            </a:pPr>
            <a:r>
              <a:rPr lang="en-US" sz="5599">
                <a:solidFill>
                  <a:srgbClr val="FFFFFF"/>
                </a:solidFill>
                <a:latin typeface="Canva Sans Bold"/>
              </a:rPr>
              <a:t>Save the data after handling it to a pickle file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511695" y="4180205"/>
            <a:ext cx="9509105" cy="1510038"/>
          </a:xfrm>
          <a:prstGeom prst="rect">
            <a:avLst/>
          </a:prstGeom>
        </p:spPr>
        <p:txBody>
          <a:bodyPr wrap="square" lIns="0" tIns="0" rIns="0" bIns="0" rtlCol="0" anchor="t">
            <a:spAutoFit/>
          </a:bodyPr>
          <a:lstStyle/>
          <a:p>
            <a:pPr algn="ctr">
              <a:lnSpc>
                <a:spcPts val="12319"/>
              </a:lnSpc>
            </a:pPr>
            <a:r>
              <a:rPr lang="en-US" sz="8799" dirty="0">
                <a:solidFill>
                  <a:srgbClr val="FFFFFF"/>
                </a:solidFill>
                <a:latin typeface="Canva Sans Bold"/>
              </a:rPr>
              <a:t>Training the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6025791" y="8298215"/>
            <a:ext cx="3083294" cy="3083294"/>
          </a:xfrm>
          <a:custGeom>
            <a:avLst/>
            <a:gdLst/>
            <a:ahLst/>
            <a:cxnLst/>
            <a:rect l="l" t="t" r="r" b="b"/>
            <a:pathLst>
              <a:path w="3083294" h="3083294">
                <a:moveTo>
                  <a:pt x="0" y="0"/>
                </a:moveTo>
                <a:lnTo>
                  <a:pt x="3083294" y="0"/>
                </a:lnTo>
                <a:lnTo>
                  <a:pt x="3083294" y="3083295"/>
                </a:lnTo>
                <a:lnTo>
                  <a:pt x="0" y="30832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24640" y="586067"/>
            <a:ext cx="12688419" cy="1401710"/>
          </a:xfrm>
          <a:prstGeom prst="rect">
            <a:avLst/>
          </a:prstGeom>
        </p:spPr>
        <p:txBody>
          <a:bodyPr lIns="0" tIns="0" rIns="0" bIns="0" rtlCol="0" anchor="t">
            <a:spAutoFit/>
          </a:bodyPr>
          <a:lstStyle/>
          <a:p>
            <a:pPr algn="ctr">
              <a:lnSpc>
                <a:spcPts val="11465"/>
              </a:lnSpc>
            </a:pPr>
            <a:r>
              <a:rPr lang="en-US" sz="8189" b="1" dirty="0">
                <a:solidFill>
                  <a:srgbClr val="FFFFFF"/>
                </a:solidFill>
                <a:latin typeface="Canva Sans Bold"/>
              </a:rPr>
              <a:t>Random Forrest model</a:t>
            </a:r>
          </a:p>
        </p:txBody>
      </p:sp>
      <p:sp>
        <p:nvSpPr>
          <p:cNvPr id="5" name="TextBox 5"/>
          <p:cNvSpPr txBox="1"/>
          <p:nvPr/>
        </p:nvSpPr>
        <p:spPr>
          <a:xfrm>
            <a:off x="871673" y="2368777"/>
            <a:ext cx="12041386"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Why I chose RF not any other model ?</a:t>
            </a:r>
          </a:p>
        </p:txBody>
      </p:sp>
      <p:sp>
        <p:nvSpPr>
          <p:cNvPr id="6" name="TextBox 6"/>
          <p:cNvSpPr txBox="1"/>
          <p:nvPr/>
        </p:nvSpPr>
        <p:spPr>
          <a:xfrm>
            <a:off x="871673" y="3669174"/>
            <a:ext cx="15463165" cy="5981065"/>
          </a:xfrm>
          <a:prstGeom prst="rect">
            <a:avLst/>
          </a:prstGeom>
        </p:spPr>
        <p:txBody>
          <a:bodyPr lIns="0" tIns="0" rIns="0" bIns="0" rtlCol="0" anchor="t">
            <a:spAutoFit/>
          </a:bodyPr>
          <a:lstStyle/>
          <a:p>
            <a:pPr algn="just">
              <a:lnSpc>
                <a:spcPts val="4759"/>
              </a:lnSpc>
            </a:pPr>
            <a:r>
              <a:rPr lang="en-US" sz="3399">
                <a:solidFill>
                  <a:srgbClr val="FFFFFF"/>
                </a:solidFill>
                <a:latin typeface="Canva Sans"/>
              </a:rPr>
              <a:t>We chose to implement a Random Forest model for this project due to its robust performance in classification tasks, especially in scenarios where there may be a complex relationship between input features and output labels. Random Forests are known for their ability to handle high-dimensional data, which is crucial when dealing with hand landmark information. Additionally, Random Forests provide good generalization capabilities and are less prone to overfitting, making them a suitable choice for our sign language gesture classification task. However, it's important to note that the choice of model can be influenced by various factors, including dataset size, data complexity, and project goals.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610245" y="3304978"/>
            <a:ext cx="12074816" cy="5953322"/>
          </a:xfrm>
          <a:custGeom>
            <a:avLst/>
            <a:gdLst/>
            <a:ahLst/>
            <a:cxnLst/>
            <a:rect l="l" t="t" r="r" b="b"/>
            <a:pathLst>
              <a:path w="12074816" h="5953322">
                <a:moveTo>
                  <a:pt x="0" y="0"/>
                </a:moveTo>
                <a:lnTo>
                  <a:pt x="12074817" y="0"/>
                </a:lnTo>
                <a:lnTo>
                  <a:pt x="12074817" y="5953322"/>
                </a:lnTo>
                <a:lnTo>
                  <a:pt x="0" y="5953322"/>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580546" y="528002"/>
            <a:ext cx="14948023" cy="863600"/>
          </a:xfrm>
          <a:prstGeom prst="rect">
            <a:avLst/>
          </a:prstGeom>
        </p:spPr>
        <p:txBody>
          <a:bodyPr lIns="0" tIns="0" rIns="0" bIns="0" rtlCol="0" anchor="t">
            <a:spAutoFit/>
          </a:bodyPr>
          <a:lstStyle/>
          <a:p>
            <a:pPr algn="ctr">
              <a:lnSpc>
                <a:spcPts val="7000"/>
              </a:lnSpc>
            </a:pPr>
            <a:r>
              <a:rPr lang="en-US" sz="5000">
                <a:solidFill>
                  <a:srgbClr val="FFFFFF"/>
                </a:solidFill>
                <a:latin typeface="Canva Sans Bold"/>
              </a:rPr>
              <a:t>What happened when we chose the RF model ?</a:t>
            </a:r>
          </a:p>
        </p:txBody>
      </p:sp>
      <p:sp>
        <p:nvSpPr>
          <p:cNvPr id="6" name="TextBox 6"/>
          <p:cNvSpPr txBox="1"/>
          <p:nvPr/>
        </p:nvSpPr>
        <p:spPr>
          <a:xfrm>
            <a:off x="732702" y="2267329"/>
            <a:ext cx="1215105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We got 99 % test accuracy  and thet was amazing I think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38411" y="388307"/>
            <a:ext cx="10305789" cy="1545295"/>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Basic CNN Model</a:t>
            </a:r>
          </a:p>
        </p:txBody>
      </p:sp>
      <p:sp>
        <p:nvSpPr>
          <p:cNvPr id="5" name="TextBox 5"/>
          <p:cNvSpPr txBox="1"/>
          <p:nvPr/>
        </p:nvSpPr>
        <p:spPr>
          <a:xfrm>
            <a:off x="1028700" y="2734251"/>
            <a:ext cx="14897100" cy="2031646"/>
          </a:xfrm>
          <a:prstGeom prst="rect">
            <a:avLst/>
          </a:prstGeom>
        </p:spPr>
        <p:txBody>
          <a:bodyPr wrap="square" lIns="0" tIns="0" rIns="0" bIns="0" rtlCol="0" anchor="t">
            <a:spAutoFit/>
          </a:bodyPr>
          <a:lstStyle/>
          <a:p>
            <a:pPr>
              <a:lnSpc>
                <a:spcPts val="5382"/>
              </a:lnSpc>
            </a:pPr>
            <a:r>
              <a:rPr lang="en-US" sz="3844" dirty="0">
                <a:solidFill>
                  <a:srgbClr val="FFFFFF"/>
                </a:solidFill>
                <a:latin typeface="Canva Sans"/>
              </a:rPr>
              <a:t>I tried also CNN model, and the test accuracy was 100 % but I chose to make it with the Random Forrest because this 3 reasons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859466" y="8463125"/>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63241" y="215708"/>
            <a:ext cx="10144466" cy="1545295"/>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rPr>
              <a:t>Basic CNN Model</a:t>
            </a:r>
          </a:p>
        </p:txBody>
      </p:sp>
      <p:sp>
        <p:nvSpPr>
          <p:cNvPr id="5" name="TextBox 5"/>
          <p:cNvSpPr txBox="1"/>
          <p:nvPr/>
        </p:nvSpPr>
        <p:spPr>
          <a:xfrm>
            <a:off x="363241" y="2247900"/>
            <a:ext cx="16476959" cy="6734921"/>
          </a:xfrm>
          <a:prstGeom prst="rect">
            <a:avLst/>
          </a:prstGeom>
        </p:spPr>
        <p:txBody>
          <a:bodyPr wrap="square" lIns="0" tIns="0" rIns="0" bIns="0" rtlCol="0" anchor="t">
            <a:spAutoFit/>
          </a:bodyPr>
          <a:lstStyle/>
          <a:p>
            <a:pPr marL="684378" lvl="1" indent="-342189" algn="just">
              <a:lnSpc>
                <a:spcPts val="4437"/>
              </a:lnSpc>
              <a:buFont typeface="Arial"/>
              <a:buChar char="•"/>
            </a:pPr>
            <a:r>
              <a:rPr lang="en-US" sz="3169" dirty="0">
                <a:solidFill>
                  <a:srgbClr val="FF3131"/>
                </a:solidFill>
                <a:latin typeface="Canva Sans Bold"/>
              </a:rPr>
              <a:t>Generalization</a:t>
            </a:r>
            <a:r>
              <a:rPr lang="en-US" sz="3169" dirty="0">
                <a:solidFill>
                  <a:srgbClr val="FFFFFF"/>
                </a:solidFill>
                <a:latin typeface="Canva Sans"/>
              </a:rPr>
              <a:t>: Achieving 100% accuracy on the test set could be an indicator of overfitting, where the CNN model may have memorized the training data rather than learning generalized patterns. The Random Forest, with its 99% accuracy, demonstrates strong generalization, which means it's likely to perform well on new, unseen sign language gestures.</a:t>
            </a:r>
          </a:p>
          <a:p>
            <a:pPr marL="684378" lvl="1" indent="-342189" algn="just">
              <a:lnSpc>
                <a:spcPts val="4437"/>
              </a:lnSpc>
              <a:buFont typeface="Arial"/>
              <a:buChar char="•"/>
            </a:pPr>
            <a:r>
              <a:rPr lang="en-US" sz="3169" dirty="0">
                <a:solidFill>
                  <a:srgbClr val="FF3131"/>
                </a:solidFill>
                <a:latin typeface="Canva Sans Bold"/>
              </a:rPr>
              <a:t>Real-World Variability</a:t>
            </a:r>
            <a:r>
              <a:rPr lang="en-US" sz="3169" dirty="0">
                <a:solidFill>
                  <a:srgbClr val="FFFFFF"/>
                </a:solidFill>
                <a:latin typeface="Canva Sans"/>
              </a:rPr>
              <a:t>: Sign language interpretation in real-world scenarios often involves various challenges like lighting changes, hand orientations, and diverse signing styles. The Random Forest model, with its robustness, is better suited to handle these real-world variations.</a:t>
            </a:r>
          </a:p>
          <a:p>
            <a:pPr marL="684378" lvl="1" indent="-342189" algn="just">
              <a:lnSpc>
                <a:spcPts val="4437"/>
              </a:lnSpc>
              <a:buFont typeface="Arial"/>
              <a:buChar char="•"/>
            </a:pPr>
            <a:r>
              <a:rPr lang="en-US" sz="3169" dirty="0">
                <a:solidFill>
                  <a:srgbClr val="FF3131"/>
                </a:solidFill>
                <a:latin typeface="Canva Sans Bold"/>
              </a:rPr>
              <a:t>Interpretability</a:t>
            </a:r>
            <a:r>
              <a:rPr lang="en-US" sz="3169" dirty="0">
                <a:solidFill>
                  <a:srgbClr val="FFFFFF"/>
                </a:solidFill>
                <a:latin typeface="Canva Sans"/>
              </a:rPr>
              <a:t>: Random Forest models are more interpretable, making it easier to understand why a specific prediction is made. This transparency is valuable for debugging and fine-tuning the system.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859466" y="8463125"/>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0" y="159703"/>
            <a:ext cx="12926865" cy="1566544"/>
          </a:xfrm>
          <a:prstGeom prst="rect">
            <a:avLst/>
          </a:prstGeom>
        </p:spPr>
        <p:txBody>
          <a:bodyPr lIns="0" tIns="0" rIns="0" bIns="0" rtlCol="0" anchor="t">
            <a:spAutoFit/>
          </a:bodyPr>
          <a:lstStyle/>
          <a:p>
            <a:pPr algn="ctr">
              <a:lnSpc>
                <a:spcPts val="12880"/>
              </a:lnSpc>
            </a:pPr>
            <a:r>
              <a:rPr lang="en-US" sz="9200">
                <a:solidFill>
                  <a:srgbClr val="FFFFFF"/>
                </a:solidFill>
                <a:latin typeface="Canva Sans Bold"/>
              </a:rPr>
              <a:t>Streamlit application</a:t>
            </a:r>
          </a:p>
        </p:txBody>
      </p:sp>
      <p:sp>
        <p:nvSpPr>
          <p:cNvPr id="5" name="TextBox 5"/>
          <p:cNvSpPr txBox="1"/>
          <p:nvPr/>
        </p:nvSpPr>
        <p:spPr>
          <a:xfrm>
            <a:off x="661795" y="2990506"/>
            <a:ext cx="16420792" cy="4777740"/>
          </a:xfrm>
          <a:prstGeom prst="rect">
            <a:avLst/>
          </a:prstGeom>
        </p:spPr>
        <p:txBody>
          <a:bodyPr lIns="0" tIns="0" rIns="0" bIns="0" rtlCol="0" anchor="t">
            <a:spAutoFit/>
          </a:bodyPr>
          <a:lstStyle/>
          <a:p>
            <a:pPr algn="just">
              <a:lnSpc>
                <a:spcPts val="5459"/>
              </a:lnSpc>
            </a:pPr>
            <a:r>
              <a:rPr lang="en-US" sz="3899">
                <a:solidFill>
                  <a:srgbClr val="FFFFFF"/>
                </a:solidFill>
                <a:latin typeface="Canva Sans"/>
              </a:rPr>
              <a:t>Now we wil make a web application by using Streamlit and OpenCV </a:t>
            </a:r>
          </a:p>
          <a:p>
            <a:pPr algn="just">
              <a:lnSpc>
                <a:spcPts val="5459"/>
              </a:lnSpc>
            </a:pPr>
            <a:endParaRPr lang="en-US" sz="3899">
              <a:solidFill>
                <a:srgbClr val="FFFFFF"/>
              </a:solidFill>
              <a:latin typeface="Canva Sans"/>
            </a:endParaRPr>
          </a:p>
          <a:p>
            <a:pPr algn="just">
              <a:lnSpc>
                <a:spcPts val="5459"/>
              </a:lnSpc>
            </a:pPr>
            <a:r>
              <a:rPr lang="en-US" sz="3899">
                <a:solidFill>
                  <a:srgbClr val="FFFFFF"/>
                </a:solidFill>
                <a:latin typeface="Canva Sans"/>
              </a:rPr>
              <a:t>We will make the same preprocessing that we did to the training data to the input data that we take from the user and send this data to our model to predict. </a:t>
            </a:r>
          </a:p>
          <a:p>
            <a:pPr algn="just">
              <a:lnSpc>
                <a:spcPts val="5459"/>
              </a:lnSpc>
            </a:pPr>
            <a:endParaRPr lang="en-US" sz="3899">
              <a:solidFill>
                <a:srgbClr val="FFFFFF"/>
              </a:solidFill>
              <a:latin typeface="Canva Sans"/>
            </a:endParaRPr>
          </a:p>
          <a:p>
            <a:pPr algn="just">
              <a:lnSpc>
                <a:spcPts val="5459"/>
              </a:lnSpc>
            </a:pPr>
            <a:r>
              <a:rPr lang="en-US" sz="3899">
                <a:solidFill>
                  <a:srgbClr val="FFFFFF"/>
                </a:solidFill>
                <a:latin typeface="Canva Sans"/>
              </a:rPr>
              <a:t>We will do that through live stream by WebCam.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859466" y="8463125"/>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109194" y="2462064"/>
            <a:ext cx="12069611" cy="6796236"/>
          </a:xfrm>
          <a:custGeom>
            <a:avLst/>
            <a:gdLst/>
            <a:ahLst/>
            <a:cxnLst/>
            <a:rect l="l" t="t" r="r" b="b"/>
            <a:pathLst>
              <a:path w="12069611" h="6796236">
                <a:moveTo>
                  <a:pt x="0" y="0"/>
                </a:moveTo>
                <a:lnTo>
                  <a:pt x="12069612" y="0"/>
                </a:lnTo>
                <a:lnTo>
                  <a:pt x="12069612" y="6796236"/>
                </a:lnTo>
                <a:lnTo>
                  <a:pt x="0" y="6796236"/>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0" y="159703"/>
            <a:ext cx="12926865" cy="1566544"/>
          </a:xfrm>
          <a:prstGeom prst="rect">
            <a:avLst/>
          </a:prstGeom>
        </p:spPr>
        <p:txBody>
          <a:bodyPr wrap="square" lIns="0" tIns="0" rIns="0" bIns="0" rtlCol="0" anchor="t">
            <a:spAutoFit/>
          </a:bodyPr>
          <a:lstStyle/>
          <a:p>
            <a:pPr algn="ctr">
              <a:lnSpc>
                <a:spcPts val="12880"/>
              </a:lnSpc>
            </a:pPr>
            <a:r>
              <a:rPr lang="en-US" sz="9200" dirty="0" err="1">
                <a:solidFill>
                  <a:srgbClr val="FFFFFF"/>
                </a:solidFill>
                <a:latin typeface="Canva Sans Bold"/>
              </a:rPr>
              <a:t>Streamlit</a:t>
            </a:r>
            <a:r>
              <a:rPr lang="en-US" sz="9200" dirty="0">
                <a:solidFill>
                  <a:srgbClr val="FFFFFF"/>
                </a:solidFill>
                <a:latin typeface="Canva Sans Bold"/>
              </a:rPr>
              <a:t> application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77" b="-9277"/>
            </a:stretch>
          </a:blipFill>
        </p:spPr>
        <p:txBody>
          <a:bodyPr/>
          <a:lstStyle/>
          <a:p>
            <a:endParaRPr lang="en-US"/>
          </a:p>
        </p:txBody>
      </p:sp>
      <p:sp>
        <p:nvSpPr>
          <p:cNvPr id="3" name="Freeform 3"/>
          <p:cNvSpPr/>
          <p:nvPr/>
        </p:nvSpPr>
        <p:spPr>
          <a:xfrm>
            <a:off x="15859466" y="8463125"/>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t="721"/>
          <a:stretch>
            <a:fillRect/>
          </a:stretch>
        </p:blipFill>
        <p:spPr>
          <a:xfrm>
            <a:off x="2842306" y="2220022"/>
            <a:ext cx="12603388" cy="7038278"/>
          </a:xfrm>
          <a:prstGeom prst="rect">
            <a:avLst/>
          </a:prstGeom>
        </p:spPr>
      </p:pic>
      <p:sp>
        <p:nvSpPr>
          <p:cNvPr id="5" name="TextBox 5"/>
          <p:cNvSpPr txBox="1"/>
          <p:nvPr/>
        </p:nvSpPr>
        <p:spPr>
          <a:xfrm>
            <a:off x="0" y="159703"/>
            <a:ext cx="14401800" cy="1545295"/>
          </a:xfrm>
          <a:prstGeom prst="rect">
            <a:avLst/>
          </a:prstGeom>
        </p:spPr>
        <p:txBody>
          <a:bodyPr wrap="square" lIns="0" tIns="0" rIns="0" bIns="0" rtlCol="0" anchor="t">
            <a:spAutoFit/>
          </a:bodyPr>
          <a:lstStyle/>
          <a:p>
            <a:pPr algn="ctr">
              <a:lnSpc>
                <a:spcPts val="12880"/>
              </a:lnSpc>
            </a:pPr>
            <a:r>
              <a:rPr lang="en-US" sz="8000" dirty="0" err="1">
                <a:solidFill>
                  <a:srgbClr val="FFFFFF"/>
                </a:solidFill>
                <a:latin typeface="Canva Sans Bold"/>
              </a:rPr>
              <a:t>Streamlit</a:t>
            </a:r>
            <a:r>
              <a:rPr lang="en-US" sz="8000" dirty="0">
                <a:solidFill>
                  <a:srgbClr val="FFFFFF"/>
                </a:solidFill>
                <a:latin typeface="Canva Sans Bold"/>
              </a:rPr>
              <a:t> application 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859466" y="8463125"/>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4191000" y="4274503"/>
            <a:ext cx="9829800" cy="1654299"/>
          </a:xfrm>
          <a:prstGeom prst="rect">
            <a:avLst/>
          </a:prstGeom>
        </p:spPr>
        <p:txBody>
          <a:bodyPr wrap="square" lIns="0" tIns="0" rIns="0" bIns="0" rtlCol="0" anchor="t">
            <a:spAutoFit/>
          </a:bodyPr>
          <a:lstStyle/>
          <a:p>
            <a:pPr algn="ctr">
              <a:lnSpc>
                <a:spcPts val="12880"/>
              </a:lnSpc>
            </a:pPr>
            <a:r>
              <a:rPr lang="en-US" sz="11500" b="1" i="1" dirty="0">
                <a:solidFill>
                  <a:schemeClr val="bg2"/>
                </a:solidFill>
                <a:latin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32353" r="32353"/>
            <a:stretch>
              <a:fillRect/>
            </a:stretch>
          </p:blipFill>
          <p:spPr>
            <a:xfrm>
              <a:off x="0" y="0"/>
              <a:ext cx="7370417" cy="13913357"/>
            </a:xfrm>
            <a:prstGeom prst="rect">
              <a:avLst/>
            </a:prstGeom>
          </p:spPr>
        </p:pic>
      </p:grpSp>
      <p:sp>
        <p:nvSpPr>
          <p:cNvPr id="5" name="TextBox 5"/>
          <p:cNvSpPr txBox="1"/>
          <p:nvPr/>
        </p:nvSpPr>
        <p:spPr>
          <a:xfrm>
            <a:off x="6496022" y="3038280"/>
            <a:ext cx="9640627" cy="967105"/>
          </a:xfrm>
          <a:prstGeom prst="rect">
            <a:avLst/>
          </a:prstGeom>
        </p:spPr>
        <p:txBody>
          <a:bodyPr lIns="0" tIns="0" rIns="0" bIns="0" rtlCol="0" anchor="t">
            <a:spAutoFit/>
          </a:bodyPr>
          <a:lstStyle/>
          <a:p>
            <a:pPr>
              <a:lnSpc>
                <a:spcPts val="7039"/>
              </a:lnSpc>
            </a:pPr>
            <a:r>
              <a:rPr lang="en-US" sz="6399">
                <a:solidFill>
                  <a:srgbClr val="FFFFFF"/>
                </a:solidFill>
                <a:latin typeface="Bryndan Write Bold"/>
              </a:rPr>
              <a:t>Introduction</a:t>
            </a:r>
          </a:p>
        </p:txBody>
      </p:sp>
      <p:sp>
        <p:nvSpPr>
          <p:cNvPr id="6" name="TextBox 6"/>
          <p:cNvSpPr txBox="1"/>
          <p:nvPr/>
        </p:nvSpPr>
        <p:spPr>
          <a:xfrm>
            <a:off x="6496022" y="4168971"/>
            <a:ext cx="8675320" cy="2667000"/>
          </a:xfrm>
          <a:prstGeom prst="rect">
            <a:avLst/>
          </a:prstGeom>
        </p:spPr>
        <p:txBody>
          <a:bodyPr lIns="0" tIns="0" rIns="0" bIns="0" rtlCol="0" anchor="t">
            <a:spAutoFit/>
          </a:bodyPr>
          <a:lstStyle/>
          <a:p>
            <a:pPr algn="just">
              <a:lnSpc>
                <a:spcPts val="4200"/>
              </a:lnSpc>
            </a:pPr>
            <a:r>
              <a:rPr lang="en-US" sz="3000">
                <a:solidFill>
                  <a:srgbClr val="FFFFFF"/>
                </a:solidFill>
                <a:latin typeface="Now"/>
              </a:rPr>
              <a:t>We've built a real-time sign language interpreter using computer vision and machine learning. With a webcam and a click, it translates your sign language gestures into text. Let's explore how it works.</a:t>
            </a:r>
          </a:p>
        </p:txBody>
      </p:sp>
      <p:sp>
        <p:nvSpPr>
          <p:cNvPr id="7" name="Freeform 7"/>
          <p:cNvSpPr/>
          <p:nvPr/>
        </p:nvSpPr>
        <p:spPr>
          <a:xfrm rot="1353809">
            <a:off x="12900677" y="14667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787847">
            <a:off x="15185561" y="72071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763488">
            <a:off x="4200371" y="941233"/>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16181" r="48502"/>
            <a:stretch>
              <a:fillRect/>
            </a:stretch>
          </p:blipFill>
          <p:spPr>
            <a:xfrm>
              <a:off x="0" y="0"/>
              <a:ext cx="7370417" cy="13913357"/>
            </a:xfrm>
            <a:prstGeom prst="rect">
              <a:avLst/>
            </a:prstGeom>
          </p:spPr>
        </p:pic>
      </p:grpSp>
      <p:sp>
        <p:nvSpPr>
          <p:cNvPr id="5" name="TextBox 5"/>
          <p:cNvSpPr txBox="1"/>
          <p:nvPr/>
        </p:nvSpPr>
        <p:spPr>
          <a:xfrm>
            <a:off x="7084585" y="4471303"/>
            <a:ext cx="9640627" cy="1537962"/>
          </a:xfrm>
          <a:prstGeom prst="rect">
            <a:avLst/>
          </a:prstGeom>
        </p:spPr>
        <p:txBody>
          <a:bodyPr lIns="0" tIns="0" rIns="0" bIns="0" rtlCol="0" anchor="t">
            <a:spAutoFit/>
          </a:bodyPr>
          <a:lstStyle/>
          <a:p>
            <a:pPr>
              <a:lnSpc>
                <a:spcPts val="11109"/>
              </a:lnSpc>
            </a:pPr>
            <a:r>
              <a:rPr lang="en-US" sz="10099">
                <a:solidFill>
                  <a:srgbClr val="FFFFFF"/>
                </a:solidFill>
                <a:latin typeface="Bryndan Write Bold"/>
              </a:rPr>
              <a:t>Project overview</a:t>
            </a:r>
          </a:p>
        </p:txBody>
      </p:sp>
      <p:sp>
        <p:nvSpPr>
          <p:cNvPr id="6" name="Freeform 6"/>
          <p:cNvSpPr/>
          <p:nvPr/>
        </p:nvSpPr>
        <p:spPr>
          <a:xfrm flipH="1">
            <a:off x="2972149" y="625038"/>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3" name="Freeform 3"/>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776480" y="1050904"/>
            <a:ext cx="13301720" cy="1817805"/>
          </a:xfrm>
          <a:prstGeom prst="rect">
            <a:avLst/>
          </a:prstGeom>
        </p:spPr>
        <p:txBody>
          <a:bodyPr wrap="square" lIns="0" tIns="0" rIns="0" bIns="0" rtlCol="0" anchor="t">
            <a:spAutoFit/>
          </a:bodyPr>
          <a:lstStyle/>
          <a:p>
            <a:pPr algn="ctr">
              <a:lnSpc>
                <a:spcPts val="12880"/>
              </a:lnSpc>
            </a:pPr>
            <a:r>
              <a:rPr lang="en-US" sz="15000" dirty="0">
                <a:solidFill>
                  <a:srgbClr val="FFFFFF"/>
                </a:solidFill>
                <a:latin typeface="Angsana New" panose="020B0502040204020203" pitchFamily="18" charset="-34"/>
                <a:cs typeface="Angsana New" panose="020B0502040204020203" pitchFamily="18" charset="-34"/>
              </a:rPr>
              <a:t>Available Approaches</a:t>
            </a:r>
          </a:p>
        </p:txBody>
      </p:sp>
      <p:sp>
        <p:nvSpPr>
          <p:cNvPr id="5" name="TextBox 5"/>
          <p:cNvSpPr txBox="1"/>
          <p:nvPr/>
        </p:nvSpPr>
        <p:spPr>
          <a:xfrm>
            <a:off x="4310062" y="4614227"/>
            <a:ext cx="9667875" cy="2360930"/>
          </a:xfrm>
          <a:prstGeom prst="rect">
            <a:avLst/>
          </a:prstGeom>
        </p:spPr>
        <p:txBody>
          <a:bodyPr lIns="0" tIns="0" rIns="0" bIns="0" rtlCol="0" anchor="t">
            <a:spAutoFit/>
          </a:bodyPr>
          <a:lstStyle/>
          <a:p>
            <a:pPr marL="1468119" lvl="1" indent="-734059" algn="ctr">
              <a:lnSpc>
                <a:spcPts val="9519"/>
              </a:lnSpc>
              <a:buFont typeface="Arial"/>
              <a:buChar char="•"/>
            </a:pPr>
            <a:r>
              <a:rPr lang="en-US" sz="6799">
                <a:solidFill>
                  <a:srgbClr val="FFFFFF"/>
                </a:solidFill>
                <a:latin typeface="Canva Sans Bold"/>
              </a:rPr>
              <a:t>Image Classifier</a:t>
            </a:r>
          </a:p>
          <a:p>
            <a:pPr marL="1468119" lvl="1" indent="-734059" algn="ctr">
              <a:lnSpc>
                <a:spcPts val="9519"/>
              </a:lnSpc>
              <a:buFont typeface="Arial"/>
              <a:buChar char="•"/>
            </a:pPr>
            <a:r>
              <a:rPr lang="en-US" sz="6799">
                <a:solidFill>
                  <a:srgbClr val="FFFFFF"/>
                </a:solidFill>
                <a:latin typeface="Canva Sans Bold"/>
              </a:rPr>
              <a:t>Landmark Detector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0" y="518477"/>
            <a:ext cx="12496776" cy="1101726"/>
          </a:xfrm>
          <a:prstGeom prst="rect">
            <a:avLst/>
          </a:prstGeom>
        </p:spPr>
        <p:txBody>
          <a:bodyPr lIns="0" tIns="0" rIns="0" bIns="0" rtlCol="0" anchor="t">
            <a:spAutoFit/>
          </a:bodyPr>
          <a:lstStyle/>
          <a:p>
            <a:pPr algn="ctr">
              <a:lnSpc>
                <a:spcPts val="9099"/>
              </a:lnSpc>
            </a:pPr>
            <a:r>
              <a:rPr lang="en-US" sz="6499">
                <a:solidFill>
                  <a:srgbClr val="FFFFFF"/>
                </a:solidFill>
                <a:latin typeface="Canva Sans Bold"/>
              </a:rPr>
              <a:t>Why Landmark Detection ?</a:t>
            </a:r>
          </a:p>
        </p:txBody>
      </p:sp>
      <p:sp>
        <p:nvSpPr>
          <p:cNvPr id="5" name="TextBox 5"/>
          <p:cNvSpPr txBox="1"/>
          <p:nvPr/>
        </p:nvSpPr>
        <p:spPr>
          <a:xfrm>
            <a:off x="355544" y="2279400"/>
            <a:ext cx="14116283" cy="7536180"/>
          </a:xfrm>
          <a:prstGeom prst="rect">
            <a:avLst/>
          </a:prstGeom>
        </p:spPr>
        <p:txBody>
          <a:bodyPr lIns="0" tIns="0" rIns="0" bIns="0" rtlCol="0" anchor="t">
            <a:spAutoFit/>
          </a:bodyPr>
          <a:lstStyle/>
          <a:p>
            <a:pPr marL="712470" lvl="1" indent="-356235" algn="just">
              <a:lnSpc>
                <a:spcPts val="4620"/>
              </a:lnSpc>
              <a:buFont typeface="Arial"/>
              <a:buChar char="•"/>
            </a:pPr>
            <a:r>
              <a:rPr lang="en-US" sz="3300">
                <a:solidFill>
                  <a:srgbClr val="FF3131"/>
                </a:solidFill>
                <a:latin typeface="Canva Sans Bold"/>
              </a:rPr>
              <a:t>Precise Info</a:t>
            </a:r>
            <a:r>
              <a:rPr lang="en-US" sz="3300">
                <a:solidFill>
                  <a:srgbClr val="FFFFFF"/>
                </a:solidFill>
                <a:latin typeface="Canva Sans"/>
              </a:rPr>
              <a:t>: Landmark detection tells us exactly where your hand is and how it moves, making it great for understanding sign language.</a:t>
            </a:r>
          </a:p>
          <a:p>
            <a:pPr marL="712470" lvl="1" indent="-356235" algn="just">
              <a:lnSpc>
                <a:spcPts val="4620"/>
              </a:lnSpc>
              <a:buFont typeface="Arial"/>
              <a:buChar char="•"/>
            </a:pPr>
            <a:r>
              <a:rPr lang="en-US" sz="3300">
                <a:solidFill>
                  <a:srgbClr val="FF3131"/>
                </a:solidFill>
                <a:latin typeface="Canva Sans Bold"/>
              </a:rPr>
              <a:t>Detailed Data</a:t>
            </a:r>
            <a:r>
              <a:rPr lang="en-US" sz="3300">
                <a:solidFill>
                  <a:srgbClr val="FFFFFF"/>
                </a:solidFill>
                <a:latin typeface="Canva Sans"/>
              </a:rPr>
              <a:t>: It gives us lots of information about hand gestures, like how fingers are positioned and how they move.</a:t>
            </a:r>
          </a:p>
          <a:p>
            <a:pPr marL="712470" lvl="1" indent="-356235" algn="just">
              <a:lnSpc>
                <a:spcPts val="4620"/>
              </a:lnSpc>
              <a:buFont typeface="Arial"/>
              <a:buChar char="•"/>
            </a:pPr>
            <a:r>
              <a:rPr lang="en-US" sz="3300">
                <a:solidFill>
                  <a:srgbClr val="FF3131"/>
                </a:solidFill>
                <a:latin typeface="Canva Sans Bold"/>
              </a:rPr>
              <a:t>Works in Real-Time</a:t>
            </a:r>
            <a:r>
              <a:rPr lang="en-US" sz="3300">
                <a:solidFill>
                  <a:srgbClr val="FFFFFF"/>
                </a:solidFill>
                <a:latin typeface="Canva Sans"/>
              </a:rPr>
              <a:t>: Landmark detection can keep up with your hand as it moves, so it's perfect for live sign language translation.</a:t>
            </a:r>
          </a:p>
          <a:p>
            <a:pPr marL="712470" lvl="1" indent="-356235" algn="just">
              <a:lnSpc>
                <a:spcPts val="4620"/>
              </a:lnSpc>
              <a:buFont typeface="Arial"/>
              <a:buChar char="•"/>
            </a:pPr>
            <a:r>
              <a:rPr lang="en-US" sz="3300">
                <a:solidFill>
                  <a:srgbClr val="FF3131"/>
                </a:solidFill>
                <a:latin typeface="Canva Sans Bold"/>
              </a:rPr>
              <a:t>Flexible</a:t>
            </a:r>
            <a:r>
              <a:rPr lang="en-US" sz="3300">
                <a:solidFill>
                  <a:srgbClr val="FFFFFF"/>
                </a:solidFill>
                <a:latin typeface="Canva Sans"/>
              </a:rPr>
              <a:t>: It's also good at handling different hand shapes and orientations, which is important for understanding sign language through a webcam.</a:t>
            </a:r>
          </a:p>
          <a:p>
            <a:pPr marL="712470" lvl="1" indent="-356235" algn="just">
              <a:lnSpc>
                <a:spcPts val="4620"/>
              </a:lnSpc>
              <a:buFont typeface="Arial"/>
              <a:buChar char="•"/>
            </a:pPr>
            <a:r>
              <a:rPr lang="en-US" sz="3300">
                <a:solidFill>
                  <a:srgbClr val="FF3131"/>
                </a:solidFill>
                <a:latin typeface="Canva Sans Bold"/>
              </a:rPr>
              <a:t>Dmensionality Reduction</a:t>
            </a:r>
            <a:r>
              <a:rPr lang="en-US" sz="3300">
                <a:solidFill>
                  <a:srgbClr val="FFFFFF"/>
                </a:solidFill>
                <a:latin typeface="Canva Sans"/>
              </a:rPr>
              <a:t>: We are reducing the dimentionality of our data by keeping the same information.</a:t>
            </a:r>
          </a:p>
          <a:p>
            <a:pPr algn="just">
              <a:lnSpc>
                <a:spcPts val="4620"/>
              </a:lnSpc>
            </a:pPr>
            <a:endParaRPr lang="en-US" sz="3300">
              <a:solidFill>
                <a:srgbClr val="FFFFFF"/>
              </a:solidFill>
              <a:latin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492FBC1-EAA6-D4C5-63AC-CC0AC35F11C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pic>
        <p:nvPicPr>
          <p:cNvPr id="4" name="Picture 3">
            <a:extLst>
              <a:ext uri="{FF2B5EF4-FFF2-40B4-BE49-F238E27FC236}">
                <a16:creationId xmlns:a16="http://schemas.microsoft.com/office/drawing/2014/main" id="{F7C44879-9849-5627-82AA-3FA8F2B6A9FF}"/>
              </a:ext>
            </a:extLst>
          </p:cNvPr>
          <p:cNvPicPr>
            <a:picLocks noChangeAspect="1"/>
          </p:cNvPicPr>
          <p:nvPr/>
        </p:nvPicPr>
        <p:blipFill>
          <a:blip r:embed="rId3"/>
          <a:stretch>
            <a:fillRect/>
          </a:stretch>
        </p:blipFill>
        <p:spPr>
          <a:xfrm>
            <a:off x="2667000" y="305671"/>
            <a:ext cx="13258799" cy="9675658"/>
          </a:xfrm>
          <a:prstGeom prst="rect">
            <a:avLst/>
          </a:prstGeom>
        </p:spPr>
      </p:pic>
    </p:spTree>
    <p:extLst>
      <p:ext uri="{BB962C8B-B14F-4D97-AF65-F5344CB8AC3E}">
        <p14:creationId xmlns:p14="http://schemas.microsoft.com/office/powerpoint/2010/main" val="1001481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5431826" y="4003674"/>
            <a:ext cx="7424348" cy="1401449"/>
          </a:xfrm>
          <a:prstGeom prst="rect">
            <a:avLst/>
          </a:prstGeom>
        </p:spPr>
        <p:txBody>
          <a:bodyPr lIns="0" tIns="0" rIns="0" bIns="0" rtlCol="0" anchor="t">
            <a:spAutoFit/>
          </a:bodyPr>
          <a:lstStyle/>
          <a:p>
            <a:pPr algn="ctr">
              <a:lnSpc>
                <a:spcPts val="11479"/>
              </a:lnSpc>
            </a:pPr>
            <a:r>
              <a:rPr lang="en-US" sz="8199">
                <a:solidFill>
                  <a:srgbClr val="FFFFFF"/>
                </a:solidFill>
                <a:latin typeface="Canva Sans Bold"/>
              </a:rPr>
              <a:t>Preprocessing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3833874"/>
            <a:ext cx="16230600" cy="3374593"/>
          </a:xfrm>
          <a:custGeom>
            <a:avLst/>
            <a:gdLst/>
            <a:ahLst/>
            <a:cxnLst/>
            <a:rect l="l" t="t" r="r" b="b"/>
            <a:pathLst>
              <a:path w="16230600" h="3374593">
                <a:moveTo>
                  <a:pt x="0" y="0"/>
                </a:moveTo>
                <a:lnTo>
                  <a:pt x="16230600" y="0"/>
                </a:lnTo>
                <a:lnTo>
                  <a:pt x="16230600" y="3374593"/>
                </a:lnTo>
                <a:lnTo>
                  <a:pt x="0" y="3374593"/>
                </a:lnTo>
                <a:lnTo>
                  <a:pt x="0" y="0"/>
                </a:lnTo>
                <a:close/>
              </a:path>
            </a:pathLst>
          </a:custGeom>
          <a:blipFill>
            <a:blip r:embed="rId5"/>
            <a:stretch>
              <a:fillRect l="-2282" t="-4012" r="-2282"/>
            </a:stretch>
          </a:blipFill>
        </p:spPr>
        <p:txBody>
          <a:bodyPr/>
          <a:lstStyle/>
          <a:p>
            <a:endParaRPr lang="en-US"/>
          </a:p>
        </p:txBody>
      </p:sp>
      <p:sp>
        <p:nvSpPr>
          <p:cNvPr id="5" name="TextBox 5"/>
          <p:cNvSpPr txBox="1"/>
          <p:nvPr/>
        </p:nvSpPr>
        <p:spPr>
          <a:xfrm>
            <a:off x="501615" y="420687"/>
            <a:ext cx="7424348" cy="1101726"/>
          </a:xfrm>
          <a:prstGeom prst="rect">
            <a:avLst/>
          </a:prstGeom>
        </p:spPr>
        <p:txBody>
          <a:bodyPr lIns="0" tIns="0" rIns="0" bIns="0" rtlCol="0" anchor="t">
            <a:spAutoFit/>
          </a:bodyPr>
          <a:lstStyle/>
          <a:p>
            <a:pPr algn="ctr">
              <a:lnSpc>
                <a:spcPts val="9099"/>
              </a:lnSpc>
            </a:pPr>
            <a:r>
              <a:rPr lang="en-US" sz="6499">
                <a:solidFill>
                  <a:srgbClr val="FFFFFF"/>
                </a:solidFill>
                <a:latin typeface="Canva Sans Bold"/>
              </a:rPr>
              <a:t>Handling the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a:p>
        </p:txBody>
      </p:sp>
      <p:sp>
        <p:nvSpPr>
          <p:cNvPr id="3" name="Freeform 3"/>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922594" y="377528"/>
            <a:ext cx="10442813" cy="9531945"/>
          </a:xfrm>
          <a:custGeom>
            <a:avLst/>
            <a:gdLst/>
            <a:ahLst/>
            <a:cxnLst/>
            <a:rect l="l" t="t" r="r" b="b"/>
            <a:pathLst>
              <a:path w="10442813" h="9531945">
                <a:moveTo>
                  <a:pt x="0" y="0"/>
                </a:moveTo>
                <a:lnTo>
                  <a:pt x="10442812" y="0"/>
                </a:lnTo>
                <a:lnTo>
                  <a:pt x="10442812" y="9531944"/>
                </a:lnTo>
                <a:lnTo>
                  <a:pt x="0" y="9531944"/>
                </a:lnTo>
                <a:lnTo>
                  <a:pt x="0" y="0"/>
                </a:lnTo>
                <a:close/>
              </a:path>
            </a:pathLst>
          </a:custGeom>
          <a:blipFill>
            <a:blip r:embed="rId5"/>
            <a:stretch>
              <a:fillRect l="-938" r="-938"/>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567</Words>
  <Application>Microsoft Office PowerPoint</Application>
  <PresentationFormat>Custom</PresentationFormat>
  <Paragraphs>37</Paragraphs>
  <Slides>19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Now</vt:lpstr>
      <vt:lpstr>Canva Sans Bold</vt:lpstr>
      <vt:lpstr>Bryndan Write Bold</vt:lpstr>
      <vt:lpstr>Canva Sans</vt:lpstr>
      <vt:lpstr>Arial</vt:lpstr>
      <vt:lpstr>Angsana New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Doodle Group Project Presentation</dc:title>
  <cp:lastModifiedBy>على عبد الله محمد عبد الله</cp:lastModifiedBy>
  <cp:revision>4</cp:revision>
  <dcterms:created xsi:type="dcterms:W3CDTF">2006-08-16T00:00:00Z</dcterms:created>
  <dcterms:modified xsi:type="dcterms:W3CDTF">2023-09-03T20:29:12Z</dcterms:modified>
  <dc:identifier>DAFtYyZGfVk</dc:identifier>
</cp:coreProperties>
</file>